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http://ai.stanford.edu/~amaas/data/sentiment/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88613">
            <a:off x="13155104" y="3156453"/>
            <a:ext cx="3416391" cy="2931885"/>
          </a:xfrm>
          <a:custGeom>
            <a:avLst/>
            <a:gdLst/>
            <a:ahLst/>
            <a:cxnLst/>
            <a:rect r="r" b="b" t="t" l="l"/>
            <a:pathLst>
              <a:path h="2931885" w="3416391">
                <a:moveTo>
                  <a:pt x="0" y="0"/>
                </a:moveTo>
                <a:lnTo>
                  <a:pt x="3416391" y="0"/>
                </a:lnTo>
                <a:lnTo>
                  <a:pt x="3416391" y="2931884"/>
                </a:lnTo>
                <a:lnTo>
                  <a:pt x="0" y="293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80504">
            <a:off x="1555628" y="4887861"/>
            <a:ext cx="1853839" cy="2808847"/>
          </a:xfrm>
          <a:custGeom>
            <a:avLst/>
            <a:gdLst/>
            <a:ahLst/>
            <a:cxnLst/>
            <a:rect r="r" b="b" t="t" l="l"/>
            <a:pathLst>
              <a:path h="2808847" w="1853839">
                <a:moveTo>
                  <a:pt x="0" y="0"/>
                </a:moveTo>
                <a:lnTo>
                  <a:pt x="1853840" y="0"/>
                </a:lnTo>
                <a:lnTo>
                  <a:pt x="1853840" y="2808847"/>
                </a:lnTo>
                <a:lnTo>
                  <a:pt x="0" y="2808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41485" y="3448165"/>
            <a:ext cx="2615065" cy="2990199"/>
          </a:xfrm>
          <a:custGeom>
            <a:avLst/>
            <a:gdLst/>
            <a:ahLst/>
            <a:cxnLst/>
            <a:rect r="r" b="b" t="t" l="l"/>
            <a:pathLst>
              <a:path h="2990199" w="2615065">
                <a:moveTo>
                  <a:pt x="0" y="0"/>
                </a:moveTo>
                <a:lnTo>
                  <a:pt x="2615065" y="0"/>
                </a:lnTo>
                <a:lnTo>
                  <a:pt x="2615065" y="2990199"/>
                </a:lnTo>
                <a:lnTo>
                  <a:pt x="0" y="299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58043" y="4654711"/>
            <a:ext cx="18029957" cy="37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5479F7"/>
                </a:solidFill>
                <a:latin typeface="Montserrat Classic"/>
              </a:rPr>
              <a:t>Presented by:</a:t>
            </a:r>
          </a:p>
          <a:p>
            <a:pPr algn="ctr">
              <a:lnSpc>
                <a:spcPts val="6014"/>
              </a:lnSpc>
            </a:pPr>
          </a:p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5479F7"/>
                </a:solidFill>
                <a:latin typeface="Montserrat Classic"/>
              </a:rPr>
              <a:t>Aman Niyad               2105438</a:t>
            </a:r>
          </a:p>
          <a:p>
            <a:pPr algn="ctr">
              <a:lnSpc>
                <a:spcPts val="6014"/>
              </a:lnSpc>
            </a:pPr>
            <a:r>
              <a:rPr lang="en-US" sz="4295">
                <a:solidFill>
                  <a:srgbClr val="5479F7"/>
                </a:solidFill>
                <a:latin typeface="Montserrat Classic"/>
              </a:rPr>
              <a:t>Prajukta Dey                21052263</a:t>
            </a:r>
          </a:p>
          <a:p>
            <a:pPr algn="ctr">
              <a:lnSpc>
                <a:spcPts val="6014"/>
              </a:lnSpc>
              <a:spcBef>
                <a:spcPct val="0"/>
              </a:spcBef>
            </a:pPr>
            <a:r>
              <a:rPr lang="en-US" sz="4295">
                <a:solidFill>
                  <a:srgbClr val="5479F7"/>
                </a:solidFill>
                <a:latin typeface="Montserrat Classic"/>
              </a:rPr>
              <a:t>Subarna Sutradhar    21052288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7911" y="1966814"/>
            <a:ext cx="15432178" cy="848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80"/>
              </a:lnSpc>
            </a:pPr>
            <a:r>
              <a:rPr lang="en-US" sz="6575">
                <a:solidFill>
                  <a:srgbClr val="000000"/>
                </a:solidFill>
                <a:latin typeface="Bebas Neue Bold"/>
              </a:rPr>
              <a:t>SENTIMENT ANALYSIS ON IMDB MOVIE REVIEWS USING LSTM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9778" y="0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 Classic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39778" y="1799497"/>
            <a:ext cx="8290567" cy="7185158"/>
          </a:xfrm>
          <a:custGeom>
            <a:avLst/>
            <a:gdLst/>
            <a:ahLst/>
            <a:cxnLst/>
            <a:rect r="r" b="b" t="t" l="l"/>
            <a:pathLst>
              <a:path h="7185158" w="8290567">
                <a:moveTo>
                  <a:pt x="0" y="0"/>
                </a:moveTo>
                <a:lnTo>
                  <a:pt x="8290567" y="0"/>
                </a:lnTo>
                <a:lnTo>
                  <a:pt x="8290567" y="7185159"/>
                </a:lnTo>
                <a:lnTo>
                  <a:pt x="0" y="718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799" y="1162050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6799" y="2360277"/>
            <a:ext cx="8807201" cy="689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0"/>
              </a:lnSpc>
            </a:pPr>
          </a:p>
          <a:p>
            <a:pPr>
              <a:lnSpc>
                <a:spcPts val="3076"/>
              </a:lnSpc>
            </a:pPr>
            <a:r>
              <a:rPr lang="en-US" sz="2366">
                <a:solidFill>
                  <a:srgbClr val="000000"/>
                </a:solidFill>
                <a:latin typeface="Montserrat Classic Bold"/>
              </a:rPr>
              <a:t>The confusion matrix you provided appears to be a 2x2 table because it's a binary classification problem (positive or negative sentiment).</a:t>
            </a:r>
          </a:p>
          <a:p>
            <a:pPr>
              <a:lnSpc>
                <a:spcPts val="3076"/>
              </a:lnSpc>
            </a:pPr>
          </a:p>
          <a:p>
            <a:pPr marL="510986" indent="-255493" lvl="1">
              <a:lnSpc>
                <a:spcPts val="3076"/>
              </a:lnSpc>
              <a:buFont typeface="Arial"/>
              <a:buChar char="•"/>
            </a:pPr>
            <a:r>
              <a:rPr lang="en-US" sz="2366">
                <a:solidFill>
                  <a:srgbClr val="000000"/>
                </a:solidFill>
                <a:latin typeface="Montserrat Classic Bold"/>
              </a:rPr>
              <a:t>Rows: Represent the actual sentiment labels of the test data.</a:t>
            </a:r>
          </a:p>
          <a:p>
            <a:pPr marL="510986" indent="-255493" lvl="1">
              <a:lnSpc>
                <a:spcPts val="3076"/>
              </a:lnSpc>
              <a:buFont typeface="Arial"/>
              <a:buChar char="•"/>
            </a:pPr>
            <a:r>
              <a:rPr lang="en-US" sz="2366">
                <a:solidFill>
                  <a:srgbClr val="000000"/>
                </a:solidFill>
                <a:latin typeface="Montserrat Classic Bold"/>
              </a:rPr>
              <a:t>Columns: Represent the sentiment labels predicted by the model.</a:t>
            </a:r>
          </a:p>
          <a:p>
            <a:pPr marL="510986" indent="-255493" lvl="1">
              <a:lnSpc>
                <a:spcPts val="3076"/>
              </a:lnSpc>
              <a:buFont typeface="Arial"/>
              <a:buChar char="•"/>
            </a:pPr>
            <a:r>
              <a:rPr lang="en-US" sz="2366">
                <a:solidFill>
                  <a:srgbClr val="000000"/>
                </a:solidFill>
                <a:latin typeface="Montserrat Classic Bold"/>
              </a:rPr>
              <a:t>Diagonal Cells (Top Left and Bottom Right): Represent the number of correct predictions. (Correctly classified positive and correctly classified negative).</a:t>
            </a:r>
          </a:p>
          <a:p>
            <a:pPr marL="510986" indent="-255493" lvl="1">
              <a:lnSpc>
                <a:spcPts val="3076"/>
              </a:lnSpc>
              <a:buFont typeface="Arial"/>
              <a:buChar char="•"/>
            </a:pPr>
            <a:r>
              <a:rPr lang="en-US" sz="2366">
                <a:solidFill>
                  <a:srgbClr val="000000"/>
                </a:solidFill>
                <a:latin typeface="Montserrat Classic Bold"/>
              </a:rPr>
              <a:t>Off-Diagonal Cells (Top Right and Bottom Left): Represent incorrect predictions. (False positives - negative examples classified as positive, and False negatives - positive examples classified as negative).</a:t>
            </a:r>
          </a:p>
          <a:p>
            <a:pPr>
              <a:lnSpc>
                <a:spcPts val="2707"/>
              </a:lnSpc>
            </a:pPr>
          </a:p>
          <a:p>
            <a:pPr algn="just" marL="0" indent="0" lvl="0">
              <a:lnSpc>
                <a:spcPts val="307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1240" y="-497153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1240" y="6011138"/>
            <a:ext cx="10292293" cy="1344641"/>
          </a:xfrm>
          <a:custGeom>
            <a:avLst/>
            <a:gdLst/>
            <a:ahLst/>
            <a:cxnLst/>
            <a:rect r="r" b="b" t="t" l="l"/>
            <a:pathLst>
              <a:path h="1344641" w="10292293">
                <a:moveTo>
                  <a:pt x="0" y="0"/>
                </a:moveTo>
                <a:lnTo>
                  <a:pt x="10292293" y="0"/>
                </a:lnTo>
                <a:lnTo>
                  <a:pt x="10292293" y="1344641"/>
                </a:lnTo>
                <a:lnTo>
                  <a:pt x="0" y="134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86" t="0" r="-628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65944" y="154678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92778"/>
            <a:ext cx="7007077" cy="416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Acc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u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r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a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cy: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A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metric that represents the proportion of correct predictions made by a model. In this case, an accuracy of 0.8784 signifies that the model correctly classified 87.84% of the examples in the test set.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68741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Accuracy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1240" y="-497153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1240" y="6244299"/>
            <a:ext cx="9696760" cy="3014001"/>
          </a:xfrm>
          <a:custGeom>
            <a:avLst/>
            <a:gdLst/>
            <a:ahLst/>
            <a:cxnLst/>
            <a:rect r="r" b="b" t="t" l="l"/>
            <a:pathLst>
              <a:path h="3014001" w="9696760">
                <a:moveTo>
                  <a:pt x="0" y="0"/>
                </a:moveTo>
                <a:lnTo>
                  <a:pt x="9696760" y="0"/>
                </a:lnTo>
                <a:lnTo>
                  <a:pt x="9696760" y="3014001"/>
                </a:lnTo>
                <a:lnTo>
                  <a:pt x="0" y="301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8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45277"/>
            <a:ext cx="8668060" cy="5485292"/>
          </a:xfrm>
          <a:custGeom>
            <a:avLst/>
            <a:gdLst/>
            <a:ahLst/>
            <a:cxnLst/>
            <a:rect r="r" b="b" t="t" l="l"/>
            <a:pathLst>
              <a:path h="5485292" w="8668060">
                <a:moveTo>
                  <a:pt x="0" y="0"/>
                </a:moveTo>
                <a:lnTo>
                  <a:pt x="8668060" y="0"/>
                </a:lnTo>
                <a:lnTo>
                  <a:pt x="8668060" y="5485292"/>
                </a:lnTo>
                <a:lnTo>
                  <a:pt x="0" y="5485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3" r="-19245" b="-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148" y="778627"/>
            <a:ext cx="7562540" cy="211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Prediction on Sample Sentences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148" y="3311723"/>
            <a:ext cx="7562540" cy="677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419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Prep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are the Senten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ces:</a:t>
            </a:r>
          </a:p>
          <a:p>
            <a:pPr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We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 define exa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mple movie review sentences (sentence).</a:t>
            </a:r>
          </a:p>
          <a:p>
            <a:pPr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A tokenizer (tokenizer) converts the sentences into numerical sequences the model understands (sequences).</a:t>
            </a:r>
          </a:p>
          <a:p>
            <a:pPr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Padding (pad_sequences) ensures all sequences have the same length (padded), a requirement for the model.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91240" y="-497153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1240" y="6244299"/>
            <a:ext cx="9696760" cy="3014001"/>
          </a:xfrm>
          <a:custGeom>
            <a:avLst/>
            <a:gdLst/>
            <a:ahLst/>
            <a:cxnLst/>
            <a:rect r="r" b="b" t="t" l="l"/>
            <a:pathLst>
              <a:path h="3014001" w="9696760">
                <a:moveTo>
                  <a:pt x="0" y="0"/>
                </a:moveTo>
                <a:lnTo>
                  <a:pt x="9696760" y="0"/>
                </a:lnTo>
                <a:lnTo>
                  <a:pt x="9696760" y="3014001"/>
                </a:lnTo>
                <a:lnTo>
                  <a:pt x="0" y="3014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8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645277"/>
            <a:ext cx="8668060" cy="5485292"/>
          </a:xfrm>
          <a:custGeom>
            <a:avLst/>
            <a:gdLst/>
            <a:ahLst/>
            <a:cxnLst/>
            <a:rect r="r" b="b" t="t" l="l"/>
            <a:pathLst>
              <a:path h="5485292" w="8668060">
                <a:moveTo>
                  <a:pt x="0" y="0"/>
                </a:moveTo>
                <a:lnTo>
                  <a:pt x="8668060" y="0"/>
                </a:lnTo>
                <a:lnTo>
                  <a:pt x="8668060" y="5485292"/>
                </a:lnTo>
                <a:lnTo>
                  <a:pt x="0" y="5485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73" r="-19245" b="-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148" y="778627"/>
            <a:ext cx="7562540" cy="211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Prediction on Sample Sentences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8148" y="3311723"/>
            <a:ext cx="7562540" cy="592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Sentiment Prediction with the Model:</a:t>
            </a:r>
          </a:p>
          <a:p>
            <a:pPr marL="1036323" indent="-345441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The model (model.predict(padded)) predicts sentiment labels (positive or negative) for the prepared sentences.</a:t>
            </a:r>
          </a:p>
          <a:p>
            <a:pPr marL="518162" indent="-259081" lvl="1">
              <a:lnSpc>
                <a:spcPts val="3600"/>
              </a:lnSpc>
              <a:buAutoNum type="arabicPeriod" startAt="1"/>
            </a:pPr>
            <a:r>
              <a:rPr lang="en-US" sz="2400">
                <a:solidFill>
                  <a:srgbClr val="000000"/>
                </a:solidFill>
                <a:latin typeface="Montserrat Classic Bold"/>
              </a:rPr>
              <a:t>Interpreting Predictions:</a:t>
            </a:r>
          </a:p>
          <a:p>
            <a:pPr marL="1036323" indent="-345441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We iterate through the predictions and create a list (pred_labels) to store the predicted sentiment (1 for positive, 0 for negative) based on a threshold of 0.5.</a:t>
            </a:r>
          </a:p>
          <a:p>
            <a:pPr marL="1036323" indent="-345441" lvl="2">
              <a:lnSpc>
                <a:spcPts val="3600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Montserrat Classic"/>
              </a:rPr>
              <a:t>Finally, we print the original sentences along with their predicted sentiment ("Positive" or "Negative").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14659" y="569184"/>
            <a:ext cx="12258682" cy="1606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08297" y="2478405"/>
            <a:ext cx="15071406" cy="677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Future Directions: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Dataset Expansion: Explore larger and more diverse datasets to enhance model generalization and mitigate bias.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Model Re</a:t>
            </a:r>
            <a:r>
              <a:rPr lang="en-US" sz="2799">
                <a:solidFill>
                  <a:srgbClr val="000000"/>
                </a:solidFill>
                <a:latin typeface="Montserrat Classic"/>
              </a:rPr>
              <a:t>finement: Experiment with alternative architectures, such as attention mechanisms or transformer models, to further improve sentiment analysis performance.</a:t>
            </a:r>
          </a:p>
          <a:p>
            <a:pPr>
              <a:lnSpc>
                <a:spcPts val="4199"/>
              </a:lnSpc>
            </a:pPr>
          </a:p>
          <a:p>
            <a:pPr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Classic"/>
              </a:rPr>
              <a:t>Multimodal Analysis: Integrate additional data modalities, such as movie trailers or user ratings, to enrich sentiment analysis insights and provide a more comprehensive understanding of audience sentiment.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7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40427" cy="2387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56114" y="1764167"/>
            <a:ext cx="9150193" cy="6758665"/>
          </a:xfrm>
          <a:custGeom>
            <a:avLst/>
            <a:gdLst/>
            <a:ahLst/>
            <a:cxnLst/>
            <a:rect r="r" b="b" t="t" l="l"/>
            <a:pathLst>
              <a:path h="6758665" w="9150193">
                <a:moveTo>
                  <a:pt x="0" y="0"/>
                </a:moveTo>
                <a:lnTo>
                  <a:pt x="9150194" y="0"/>
                </a:lnTo>
                <a:lnTo>
                  <a:pt x="9150194" y="6758666"/>
                </a:lnTo>
                <a:lnTo>
                  <a:pt x="0" y="675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40554">
            <a:off x="13421985" y="946577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2380" y="5481399"/>
            <a:ext cx="4460719" cy="3379333"/>
          </a:xfrm>
          <a:custGeom>
            <a:avLst/>
            <a:gdLst/>
            <a:ahLst/>
            <a:cxnLst/>
            <a:rect r="r" b="b" t="t" l="l"/>
            <a:pathLst>
              <a:path h="3379333" w="4460719">
                <a:moveTo>
                  <a:pt x="0" y="0"/>
                </a:moveTo>
                <a:lnTo>
                  <a:pt x="4460720" y="0"/>
                </a:lnTo>
                <a:lnTo>
                  <a:pt x="4460720" y="3379333"/>
                </a:lnTo>
                <a:lnTo>
                  <a:pt x="0" y="3379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31076" y="2385645"/>
            <a:ext cx="927410" cy="9274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31076" y="3615591"/>
            <a:ext cx="927410" cy="9274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931076" y="4845538"/>
            <a:ext cx="927410" cy="9274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31076" y="6075484"/>
            <a:ext cx="927410" cy="92741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31076" y="7305431"/>
            <a:ext cx="927410" cy="927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31449" y="3380700"/>
            <a:ext cx="4313172" cy="5980135"/>
          </a:xfrm>
          <a:custGeom>
            <a:avLst/>
            <a:gdLst/>
            <a:ahLst/>
            <a:cxnLst/>
            <a:rect r="r" b="b" t="t" l="l"/>
            <a:pathLst>
              <a:path h="5980135" w="4313172">
                <a:moveTo>
                  <a:pt x="0" y="0"/>
                </a:moveTo>
                <a:lnTo>
                  <a:pt x="4313172" y="0"/>
                </a:lnTo>
                <a:lnTo>
                  <a:pt x="4313172" y="5980135"/>
                </a:lnTo>
                <a:lnTo>
                  <a:pt x="0" y="598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114628" y="2287914"/>
            <a:ext cx="10285968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Introduction to Sentiment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1490" y="2285084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14628" y="3517860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Dataset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61490" y="3515030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14628" y="4747806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Model Architecture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61490" y="4744976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114628" y="5977753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Training Process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1490" y="5974923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14628" y="7207699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Model Evaluation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61490" y="7204869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31449" y="1770602"/>
            <a:ext cx="4186651" cy="16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01081" y="3471103"/>
            <a:ext cx="10285968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Results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931076" y="3532198"/>
            <a:ext cx="927410" cy="1000684"/>
            <a:chOff x="0" y="0"/>
            <a:chExt cx="812800" cy="8770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77019"/>
            </a:xfrm>
            <a:custGeom>
              <a:avLst/>
              <a:gdLst/>
              <a:ahLst/>
              <a:cxnLst/>
              <a:rect r="r" b="b" t="t" l="l"/>
              <a:pathLst>
                <a:path h="877019" w="812800">
                  <a:moveTo>
                    <a:pt x="406400" y="0"/>
                  </a:moveTo>
                  <a:cubicBezTo>
                    <a:pt x="181951" y="0"/>
                    <a:pt x="0" y="196327"/>
                    <a:pt x="0" y="438509"/>
                  </a:cubicBezTo>
                  <a:cubicBezTo>
                    <a:pt x="0" y="680691"/>
                    <a:pt x="181951" y="877019"/>
                    <a:pt x="406400" y="877019"/>
                  </a:cubicBezTo>
                  <a:cubicBezTo>
                    <a:pt x="630849" y="877019"/>
                    <a:pt x="812800" y="680691"/>
                    <a:pt x="812800" y="438509"/>
                  </a:cubicBezTo>
                  <a:cubicBezTo>
                    <a:pt x="812800" y="19632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5546"/>
              <a:ext cx="660400" cy="779253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5152"/>
                </a:lnSpc>
              </a:pPr>
              <a:r>
                <a:rPr lang="en-US" sz="3680">
                  <a:solidFill>
                    <a:srgbClr val="000000"/>
                  </a:solidFill>
                  <a:latin typeface="Montserrat Classic Bold"/>
                </a:rPr>
                <a:t>6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01081" y="4913882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Prediction on Sample Sentences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931076" y="5199632"/>
            <a:ext cx="927410" cy="9274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261490" y="5096241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1081" y="6512390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Conclusion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931076" y="6610121"/>
            <a:ext cx="927410" cy="92741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261490" y="6506730"/>
            <a:ext cx="266582" cy="842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sz="3676">
                <a:solidFill>
                  <a:srgbClr val="000000"/>
                </a:solidFill>
                <a:latin typeface="Montserrat Classic Bold"/>
              </a:rPr>
              <a:t>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449" y="1770602"/>
            <a:ext cx="4186651" cy="16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Contents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531449" y="3380700"/>
            <a:ext cx="4313172" cy="5980135"/>
          </a:xfrm>
          <a:custGeom>
            <a:avLst/>
            <a:gdLst/>
            <a:ahLst/>
            <a:cxnLst/>
            <a:rect r="r" b="b" t="t" l="l"/>
            <a:pathLst>
              <a:path h="5980135" w="4313172">
                <a:moveTo>
                  <a:pt x="0" y="0"/>
                </a:moveTo>
                <a:lnTo>
                  <a:pt x="4313172" y="0"/>
                </a:lnTo>
                <a:lnTo>
                  <a:pt x="4313172" y="5980135"/>
                </a:lnTo>
                <a:lnTo>
                  <a:pt x="0" y="598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4495" y="2992755"/>
            <a:ext cx="16839011" cy="649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Montserrat Classic Bold"/>
              </a:rPr>
              <a:t>Definition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: Sentiment analysis is the process of analyzing digital text to determine if the emotional tone of the message is positive, negative, or neutral.</a:t>
            </a:r>
          </a:p>
          <a:p>
            <a:pPr>
              <a:lnSpc>
                <a:spcPts val="4349"/>
              </a:lnSpc>
            </a:pPr>
          </a:p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Montserrat Classic Bold"/>
              </a:rPr>
              <a:t>Importance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: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Provides valuable insights into public opinion and consumer sentiment.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Enables businesses to understand customer feedback and adapt strategies accordingly.</a:t>
            </a:r>
          </a:p>
          <a:p>
            <a:pPr>
              <a:lnSpc>
                <a:spcPts val="4349"/>
              </a:lnSpc>
            </a:pPr>
          </a:p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Montserrat Classic Bold"/>
              </a:rPr>
              <a:t>Applications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: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Social media monitoring: Analyzing trends and sentiments across platforms.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Product reviews analysis: Evaluating customer satisfaction and product performance.</a:t>
            </a:r>
          </a:p>
          <a:p>
            <a:pPr algn="l" marL="626109" indent="-313054" lvl="1">
              <a:lnSpc>
                <a:spcPts val="4349"/>
              </a:lnSpc>
              <a:spcBef>
                <a:spcPct val="0"/>
              </a:spcBef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Movie reviews analysis: Discerning audience reactions and predicting box office success.</a:t>
            </a:r>
          </a:p>
          <a:p>
            <a:pPr algn="l" marL="0" indent="0" lvl="0">
              <a:lnSpc>
                <a:spcPts val="434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724495" y="1162050"/>
            <a:ext cx="15617653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Introduction to sentiment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55980" y="325069"/>
            <a:ext cx="1680236" cy="1860929"/>
          </a:xfrm>
          <a:custGeom>
            <a:avLst/>
            <a:gdLst/>
            <a:ahLst/>
            <a:cxnLst/>
            <a:rect r="r" b="b" t="t" l="l"/>
            <a:pathLst>
              <a:path h="1860929" w="1680236">
                <a:moveTo>
                  <a:pt x="0" y="0"/>
                </a:moveTo>
                <a:lnTo>
                  <a:pt x="1680236" y="0"/>
                </a:lnTo>
                <a:lnTo>
                  <a:pt x="1680236" y="1860929"/>
                </a:lnTo>
                <a:lnTo>
                  <a:pt x="0" y="1860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0781" y="2167890"/>
            <a:ext cx="16706438" cy="811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IMDB Movie Reviews Dataset: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Contains 50,000 movi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e reviews for natural language processing (NLP) or text analytics.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It is ideal for binary sentiment classification tasks.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Signific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an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tly l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a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r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ge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r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than previ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o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us benchmark 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d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atas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e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t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s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,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899">
                <a:solidFill>
                  <a:srgbClr val="000000"/>
                </a:solidFill>
                <a:latin typeface="Montserrat Classic"/>
              </a:rPr>
              <a:t>offering extensive data for analysis.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Dataset Composition: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Training Set: 25,000 highly polar movie reviews.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Testing Set: Another 25,000 reviews for evaluation.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Objective: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Predict sentiment labels (positive or negative) using classification or deep learning algorithms.</a:t>
            </a:r>
          </a:p>
          <a:p>
            <a:pPr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Additional Information:</a:t>
            </a:r>
          </a:p>
          <a:p>
            <a:pPr marL="1252218" indent="-417406" lvl="2">
              <a:lnSpc>
                <a:spcPts val="4349"/>
              </a:lnSpc>
              <a:buFont typeface="Arial"/>
              <a:buChar char="⚬"/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For more details about the dataset, visit: the </a:t>
            </a:r>
            <a:r>
              <a:rPr lang="en-US" sz="2899" u="sng">
                <a:solidFill>
                  <a:srgbClr val="000000"/>
                </a:solidFill>
                <a:latin typeface="Montserrat Classic"/>
                <a:hlinkClick r:id="rId4" tooltip="http://ai.stanford.edu/~amaas/data/sentiment/"/>
              </a:rPr>
              <a:t>IMDB Movie Reviews Dataset</a:t>
            </a:r>
          </a:p>
          <a:p>
            <a:pPr algn="l" marL="0" indent="0" lvl="0">
              <a:lnSpc>
                <a:spcPts val="434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79600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2395" y="3687501"/>
            <a:ext cx="3470716" cy="4658165"/>
            <a:chOff x="0" y="0"/>
            <a:chExt cx="914098" cy="12268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098" cy="1226842"/>
            </a:xfrm>
            <a:custGeom>
              <a:avLst/>
              <a:gdLst/>
              <a:ahLst/>
              <a:cxnLst/>
              <a:rect r="r" b="b" t="t" l="l"/>
              <a:pathLst>
                <a:path h="1226842" w="914098">
                  <a:moveTo>
                    <a:pt x="75842" y="0"/>
                  </a:moveTo>
                  <a:lnTo>
                    <a:pt x="838256" y="0"/>
                  </a:lnTo>
                  <a:cubicBezTo>
                    <a:pt x="858371" y="0"/>
                    <a:pt x="877661" y="7990"/>
                    <a:pt x="891884" y="22214"/>
                  </a:cubicBezTo>
                  <a:cubicBezTo>
                    <a:pt x="906108" y="36437"/>
                    <a:pt x="914098" y="55727"/>
                    <a:pt x="914098" y="75842"/>
                  </a:cubicBezTo>
                  <a:lnTo>
                    <a:pt x="914098" y="1151000"/>
                  </a:lnTo>
                  <a:cubicBezTo>
                    <a:pt x="914098" y="1171114"/>
                    <a:pt x="906108" y="1190405"/>
                    <a:pt x="891884" y="1204628"/>
                  </a:cubicBezTo>
                  <a:cubicBezTo>
                    <a:pt x="877661" y="1218851"/>
                    <a:pt x="858371" y="1226842"/>
                    <a:pt x="838256" y="1226842"/>
                  </a:cubicBezTo>
                  <a:lnTo>
                    <a:pt x="75842" y="1226842"/>
                  </a:lnTo>
                  <a:cubicBezTo>
                    <a:pt x="55727" y="1226842"/>
                    <a:pt x="36437" y="1218851"/>
                    <a:pt x="22214" y="1204628"/>
                  </a:cubicBezTo>
                  <a:cubicBezTo>
                    <a:pt x="7990" y="1190405"/>
                    <a:pt x="0" y="1171114"/>
                    <a:pt x="0" y="1151000"/>
                  </a:cubicBezTo>
                  <a:lnTo>
                    <a:pt x="0" y="75842"/>
                  </a:lnTo>
                  <a:cubicBezTo>
                    <a:pt x="0" y="55727"/>
                    <a:pt x="7990" y="36437"/>
                    <a:pt x="22214" y="22214"/>
                  </a:cubicBezTo>
                  <a:cubicBezTo>
                    <a:pt x="36437" y="7990"/>
                    <a:pt x="55727" y="0"/>
                    <a:pt x="7584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14098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765" y="3687501"/>
            <a:ext cx="3451574" cy="4658165"/>
            <a:chOff x="0" y="0"/>
            <a:chExt cx="909057" cy="122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02879" y="3687501"/>
            <a:ext cx="3451574" cy="4658165"/>
            <a:chOff x="0" y="0"/>
            <a:chExt cx="909057" cy="122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68650" y="3687501"/>
            <a:ext cx="3451574" cy="4658165"/>
            <a:chOff x="0" y="0"/>
            <a:chExt cx="909057" cy="12268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150579"/>
                  </a:lnTo>
                  <a:cubicBezTo>
                    <a:pt x="909057" y="1192698"/>
                    <a:pt x="874913" y="1226842"/>
                    <a:pt x="832794" y="1226842"/>
                  </a:cubicBezTo>
                  <a:lnTo>
                    <a:pt x="76262" y="1226842"/>
                  </a:lnTo>
                  <a:cubicBezTo>
                    <a:pt x="34144" y="1226842"/>
                    <a:pt x="0" y="1192698"/>
                    <a:pt x="0" y="115057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12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66497" y="2285088"/>
            <a:ext cx="2657633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LSTM (Long Short-Term Memory) Neural Network: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16334" y="4547829"/>
            <a:ext cx="3002837" cy="2880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 Bold"/>
              </a:rPr>
              <a:t>Utilizes LSTM cells, a specialized type of recurrent neural network (RNN), renowned for their capability to retain and utilize information over long sequences.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24107" y="2429233"/>
            <a:ext cx="2657633" cy="7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Montserrat Classic Bold"/>
              </a:rPr>
              <a:t>Input Representation: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39350" y="3764874"/>
            <a:ext cx="3044404" cy="444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2" indent="-194311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Utilizes word embeddings, representing words as dense vectors in a continuous space.</a:t>
            </a:r>
          </a:p>
          <a:p>
            <a:pPr marL="388622" indent="-194311" lvl="1">
              <a:lnSpc>
                <a:spcPts val="270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Montserrat Bold"/>
              </a:rPr>
              <a:t>These embeddings can be pre-trained on large corpora to capture semantic similarities or trained from scratch alongside the model.</a:t>
            </a:r>
          </a:p>
          <a:p>
            <a:pPr marL="0" indent="0" lvl="0">
              <a:lnSpc>
                <a:spcPts val="2700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401365" y="2285088"/>
            <a:ext cx="3054603" cy="102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 Classic Bold"/>
              </a:rPr>
              <a:t>Output: Binary Sentiment Classification: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01365" y="3791047"/>
            <a:ext cx="3054603" cy="442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1603" indent="-195801" lvl="1">
              <a:lnSpc>
                <a:spcPts val="2720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Montserrat Bold"/>
              </a:rPr>
              <a:t>The model outputs a binary classification indicating the sentiment of the input text.</a:t>
            </a:r>
          </a:p>
          <a:p>
            <a:pPr marL="391603" indent="-195801" lvl="1">
              <a:lnSpc>
                <a:spcPts val="2720"/>
              </a:lnSpc>
              <a:buFont typeface="Arial"/>
              <a:buChar char="•"/>
            </a:pPr>
            <a:r>
              <a:rPr lang="en-US" sz="1813">
                <a:solidFill>
                  <a:srgbClr val="000000"/>
                </a:solidFill>
                <a:latin typeface="Montserrat Bold"/>
              </a:rPr>
              <a:t>Predictions are categorized into either positive or negative sentiment, enabling intuitive interpretation of results.</a:t>
            </a:r>
          </a:p>
          <a:p>
            <a:pPr marL="0" indent="0" lvl="0">
              <a:lnSpc>
                <a:spcPts val="249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624129" y="804979"/>
            <a:ext cx="8975721" cy="863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Model Architecture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25294" y="2285088"/>
            <a:ext cx="2620088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Classic Bold"/>
              </a:rPr>
              <a:t>Long-Term Dependency Capture: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72426" y="4115203"/>
            <a:ext cx="3044213" cy="360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Montserrat Bold"/>
              </a:rPr>
              <a:t>LSTM cells excel at capturing long-term dependencies within sequential data, making them particularly effective for analyzing text data where contextual understanding is crucial.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70182" y="0"/>
            <a:ext cx="9817818" cy="6458676"/>
          </a:xfrm>
          <a:custGeom>
            <a:avLst/>
            <a:gdLst/>
            <a:ahLst/>
            <a:cxnLst/>
            <a:rect r="r" b="b" t="t" l="l"/>
            <a:pathLst>
              <a:path h="6458676" w="9817818">
                <a:moveTo>
                  <a:pt x="0" y="0"/>
                </a:moveTo>
                <a:lnTo>
                  <a:pt x="9817818" y="0"/>
                </a:lnTo>
                <a:lnTo>
                  <a:pt x="9817818" y="6458676"/>
                </a:lnTo>
                <a:lnTo>
                  <a:pt x="0" y="645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063" t="-1162" r="-824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7991" y="1997062"/>
            <a:ext cx="7484656" cy="726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0"/>
              </a:lnSpc>
            </a:pPr>
            <a:r>
              <a:rPr lang="en-US" sz="2140">
                <a:solidFill>
                  <a:srgbClr val="000000"/>
                </a:solidFill>
                <a:latin typeface="Montserrat Classic Bold"/>
              </a:rPr>
              <a:t>Model Architecture:</a:t>
            </a:r>
          </a:p>
          <a:p>
            <a:pPr>
              <a:lnSpc>
                <a:spcPts val="3210"/>
              </a:lnSpc>
            </a:pPr>
          </a:p>
          <a:p>
            <a:pPr marL="462147" indent="-231073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000000"/>
                </a:solidFill>
                <a:latin typeface="Montserrat Classic"/>
              </a:rPr>
              <a:t>Seq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u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enti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a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l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 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m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odel </a:t>
            </a:r>
            <a:r>
              <a:rPr lang="en-US" sz="2140">
                <a:solidFill>
                  <a:srgbClr val="000000"/>
                </a:solidFill>
                <a:latin typeface="Montserrat Classic"/>
              </a:rPr>
              <a:t>comprising several layers for sentiment analysis.</a:t>
            </a:r>
          </a:p>
          <a:p>
            <a:pPr>
              <a:lnSpc>
                <a:spcPts val="3210"/>
              </a:lnSpc>
            </a:pPr>
          </a:p>
          <a:p>
            <a:pPr marL="462147" indent="-231073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000000"/>
                </a:solidFill>
                <a:latin typeface="Montserrat Classic"/>
              </a:rPr>
              <a:t>Starts with an Embedding layer to convert input sequences into dense vectors.</a:t>
            </a:r>
          </a:p>
          <a:p>
            <a:pPr>
              <a:lnSpc>
                <a:spcPts val="3210"/>
              </a:lnSpc>
            </a:pPr>
          </a:p>
          <a:p>
            <a:pPr marL="462147" indent="-231073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000000"/>
                </a:solidFill>
                <a:latin typeface="Montserrat Classic"/>
              </a:rPr>
              <a:t>Utilizes a Bidirectional LSTM layer with 64 units to capture bidirectional context.</a:t>
            </a:r>
          </a:p>
          <a:p>
            <a:pPr>
              <a:lnSpc>
                <a:spcPts val="3210"/>
              </a:lnSpc>
            </a:pPr>
          </a:p>
          <a:p>
            <a:pPr marL="462147" indent="-231073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000000"/>
                </a:solidFill>
                <a:latin typeface="Montserrat Classic"/>
              </a:rPr>
              <a:t>Incorporates two Dense layers for feature extraction and final sentiment classification.</a:t>
            </a:r>
          </a:p>
          <a:p>
            <a:pPr>
              <a:lnSpc>
                <a:spcPts val="3210"/>
              </a:lnSpc>
            </a:pPr>
          </a:p>
          <a:p>
            <a:pPr marL="462147" indent="-231073" lvl="1">
              <a:lnSpc>
                <a:spcPts val="3210"/>
              </a:lnSpc>
              <a:buFont typeface="Arial"/>
              <a:buChar char="•"/>
            </a:pPr>
            <a:r>
              <a:rPr lang="en-US" sz="2140">
                <a:solidFill>
                  <a:srgbClr val="000000"/>
                </a:solidFill>
                <a:latin typeface="Montserrat Classic"/>
              </a:rPr>
              <a:t>The final layer uses sigmoid activation for binary sentiment prediction.</a:t>
            </a:r>
          </a:p>
          <a:p>
            <a:pPr algn="l">
              <a:lnSpc>
                <a:spcPts val="321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65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90801" y="678166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Training Process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699886"/>
            <a:ext cx="8642901" cy="362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000000"/>
                </a:solidFill>
                <a:latin typeface="Montserrat Classic Semi-Bold"/>
              </a:rPr>
              <a:t>Compilation:</a:t>
            </a:r>
          </a:p>
          <a:p>
            <a:pPr>
              <a:lnSpc>
                <a:spcPts val="3150"/>
              </a:lnSpc>
            </a:pPr>
          </a:p>
          <a:p>
            <a:pPr marL="453393" indent="-226697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Configured with binary cross-entropy loss function for binary classification.</a:t>
            </a:r>
          </a:p>
          <a:p>
            <a:pPr marL="453393" indent="-226697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Employs the Adam optimizer for efficient gradient descent during training.</a:t>
            </a:r>
          </a:p>
          <a:p>
            <a:pPr marL="453393" indent="-226697" lvl="1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Montserrat Classic"/>
              </a:rPr>
              <a:t>Monitors accuracy as the evaluation metric to assess model performance.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97221" y="0"/>
            <a:ext cx="8090779" cy="6409279"/>
          </a:xfrm>
          <a:custGeom>
            <a:avLst/>
            <a:gdLst/>
            <a:ahLst/>
            <a:cxnLst/>
            <a:rect r="r" b="b" t="t" l="l"/>
            <a:pathLst>
              <a:path h="6409279" w="8090779">
                <a:moveTo>
                  <a:pt x="0" y="0"/>
                </a:moveTo>
                <a:lnTo>
                  <a:pt x="8090779" y="0"/>
                </a:lnTo>
                <a:lnTo>
                  <a:pt x="8090779" y="6409279"/>
                </a:lnTo>
                <a:lnTo>
                  <a:pt x="0" y="640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976" t="-1162" r="-1196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42611" y="7633286"/>
            <a:ext cx="2969450" cy="2548328"/>
          </a:xfrm>
          <a:custGeom>
            <a:avLst/>
            <a:gdLst/>
            <a:ahLst/>
            <a:cxnLst/>
            <a:rect r="r" b="b" t="t" l="l"/>
            <a:pathLst>
              <a:path h="2548328" w="2969450">
                <a:moveTo>
                  <a:pt x="0" y="0"/>
                </a:moveTo>
                <a:lnTo>
                  <a:pt x="2969450" y="0"/>
                </a:lnTo>
                <a:lnTo>
                  <a:pt x="2969450" y="2548328"/>
                </a:lnTo>
                <a:lnTo>
                  <a:pt x="0" y="2548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7336" y="6569894"/>
            <a:ext cx="2420059" cy="2337557"/>
          </a:xfrm>
          <a:custGeom>
            <a:avLst/>
            <a:gdLst/>
            <a:ahLst/>
            <a:cxnLst/>
            <a:rect r="r" b="b" t="t" l="l"/>
            <a:pathLst>
              <a:path h="2337557" w="2420059">
                <a:moveTo>
                  <a:pt x="0" y="0"/>
                </a:moveTo>
                <a:lnTo>
                  <a:pt x="2420058" y="0"/>
                </a:lnTo>
                <a:lnTo>
                  <a:pt x="2420058" y="2337556"/>
                </a:lnTo>
                <a:lnTo>
                  <a:pt x="0" y="23375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801" y="2697350"/>
            <a:ext cx="9193944" cy="6560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4"/>
              </a:lnSpc>
            </a:pPr>
            <a:r>
              <a:rPr lang="en-US" sz="2296">
                <a:solidFill>
                  <a:srgbClr val="000000"/>
                </a:solidFill>
                <a:latin typeface="Montserrat Classic Semi-Bold"/>
              </a:rPr>
              <a:t>Training Process:</a:t>
            </a:r>
          </a:p>
          <a:p>
            <a:pPr marL="495835" indent="-247918" lvl="1">
              <a:lnSpc>
                <a:spcPts val="3444"/>
              </a:lnSpc>
              <a:buFont typeface="Arial"/>
              <a:buChar char="•"/>
            </a:pPr>
            <a:r>
              <a:rPr lang="en-US" sz="2296">
                <a:solidFill>
                  <a:srgbClr val="000000"/>
                </a:solidFill>
                <a:latin typeface="Montserrat Classic"/>
              </a:rPr>
              <a:t>Trains the model for 100 epochs on the training data.</a:t>
            </a:r>
          </a:p>
          <a:p>
            <a:pPr marL="495835" indent="-247918" lvl="1">
              <a:lnSpc>
                <a:spcPts val="3444"/>
              </a:lnSpc>
              <a:buFont typeface="Arial"/>
              <a:buChar char="•"/>
            </a:pPr>
            <a:r>
              <a:rPr lang="en-US" sz="2296">
                <a:solidFill>
                  <a:srgbClr val="000000"/>
                </a:solidFill>
                <a:latin typeface="Montserrat Classic"/>
              </a:rPr>
              <a:t>Validation split of 0.1 ensures model performance monitoring on a portion of the training data.</a:t>
            </a:r>
          </a:p>
          <a:p>
            <a:pPr marL="495835" indent="-247918" lvl="1">
              <a:lnSpc>
                <a:spcPts val="3444"/>
              </a:lnSpc>
              <a:buFont typeface="Arial"/>
              <a:buChar char="•"/>
            </a:pPr>
            <a:r>
              <a:rPr lang="en-US" sz="2296">
                <a:solidFill>
                  <a:srgbClr val="000000"/>
                </a:solidFill>
                <a:latin typeface="Montserrat Classic"/>
              </a:rPr>
              <a:t>Early stopping callback halts training if validation loss does not improve for 3 consecutive epochs, restoring the best weights.</a:t>
            </a:r>
          </a:p>
          <a:p>
            <a:pPr>
              <a:lnSpc>
                <a:spcPts val="4644"/>
              </a:lnSpc>
            </a:pPr>
          </a:p>
          <a:p>
            <a:pPr>
              <a:lnSpc>
                <a:spcPts val="3444"/>
              </a:lnSpc>
            </a:pPr>
            <a:r>
              <a:rPr lang="en-US" sz="2296">
                <a:solidFill>
                  <a:srgbClr val="000000"/>
                </a:solidFill>
                <a:latin typeface="Montserrat Classic Bold"/>
              </a:rPr>
              <a:t>Summary:</a:t>
            </a:r>
          </a:p>
          <a:p>
            <a:pPr marL="495835" indent="-247918" lvl="1">
              <a:lnSpc>
                <a:spcPts val="3444"/>
              </a:lnSpc>
              <a:buFont typeface="Arial"/>
              <a:buChar char="•"/>
            </a:pPr>
            <a:r>
              <a:rPr lang="en-US" sz="2296">
                <a:solidFill>
                  <a:srgbClr val="000000"/>
                </a:solidFill>
                <a:latin typeface="Montserrat Classic"/>
              </a:rPr>
              <a:t>The model undergoes iterative training, adjusting its parameters to minimize loss and improve accuracy.</a:t>
            </a:r>
          </a:p>
          <a:p>
            <a:pPr marL="495835" indent="-247918" lvl="1">
              <a:lnSpc>
                <a:spcPts val="3444"/>
              </a:lnSpc>
              <a:buFont typeface="Arial"/>
              <a:buChar char="•"/>
            </a:pPr>
            <a:r>
              <a:rPr lang="en-US" sz="2296">
                <a:solidFill>
                  <a:srgbClr val="000000"/>
                </a:solidFill>
                <a:latin typeface="Montserrat Classic"/>
              </a:rPr>
              <a:t>Adaptive early stopping prevents overfitting, ensuring optimal generalization on unseen data.</a:t>
            </a:r>
          </a:p>
          <a:p>
            <a:pPr>
              <a:lnSpc>
                <a:spcPts val="3444"/>
              </a:lnSpc>
            </a:pPr>
          </a:p>
          <a:p>
            <a:pPr algn="l" marL="0" indent="0" lvl="0">
              <a:lnSpc>
                <a:spcPts val="344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90801" y="678166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Training Process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Montserrat Classic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260657"/>
            <a:ext cx="10167885" cy="6637393"/>
          </a:xfrm>
          <a:custGeom>
            <a:avLst/>
            <a:gdLst/>
            <a:ahLst/>
            <a:cxnLst/>
            <a:rect r="r" b="b" t="t" l="l"/>
            <a:pathLst>
              <a:path h="6637393" w="10167885">
                <a:moveTo>
                  <a:pt x="0" y="0"/>
                </a:moveTo>
                <a:lnTo>
                  <a:pt x="10167885" y="0"/>
                </a:lnTo>
                <a:lnTo>
                  <a:pt x="10167885" y="6637393"/>
                </a:lnTo>
                <a:lnTo>
                  <a:pt x="0" y="6637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9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922" y="1162050"/>
            <a:ext cx="6118937" cy="1085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80"/>
              </a:lnSpc>
            </a:pPr>
            <a:r>
              <a:rPr lang="en-US" sz="8000">
                <a:solidFill>
                  <a:srgbClr val="000000"/>
                </a:solidFill>
                <a:latin typeface="Bebas Neue Bold"/>
              </a:rPr>
              <a:t>Model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7656" y="3511158"/>
            <a:ext cx="8251738" cy="410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The graph depicts how the training loss and validation loss of a machine learning model behave over time (epochs).</a:t>
            </a:r>
          </a:p>
          <a:p>
            <a:pPr algn="just">
              <a:lnSpc>
                <a:spcPts val="3639"/>
              </a:lnSpc>
            </a:pPr>
          </a:p>
          <a:p>
            <a:pPr algn="just">
              <a:lnSpc>
                <a:spcPts val="3639"/>
              </a:lnSpc>
            </a:pP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Classic Bold"/>
              </a:rPr>
              <a:t>Shows a line graph of training and validation loss over time. The text labels on the y-axis are cut off, but it appears to be loss and the x-axis is labeled epoch.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DAGBMlFcRhU</dc:identifier>
  <dcterms:modified xsi:type="dcterms:W3CDTF">2011-08-01T06:04:30Z</dcterms:modified>
  <cp:revision>1</cp:revision>
  <dc:title>Sentiment Analysis on IMDB Movie Reviews using LSTM</dc:title>
</cp:coreProperties>
</file>